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AG,</a:t>
            </a:r>
            <a:r>
              <a:rPr spc="10" dirty="0"/>
              <a:t> </a:t>
            </a:r>
            <a:r>
              <a:rPr spc="-10" dirty="0"/>
              <a:t>GS-</a:t>
            </a:r>
            <a:r>
              <a:rPr dirty="0"/>
              <a:t>K</a:t>
            </a:r>
            <a:r>
              <a:rPr spc="25" dirty="0"/>
              <a:t> </a:t>
            </a:r>
            <a:r>
              <a:rPr dirty="0"/>
              <a:t>Private</a:t>
            </a:r>
            <a:r>
              <a:rPr spc="10" dirty="0"/>
              <a:t> </a:t>
            </a:r>
            <a:r>
              <a:rPr spc="-10" dirty="0"/>
              <a:t>Baufinanzierung</a:t>
            </a:r>
            <a:r>
              <a:rPr spc="140" dirty="0"/>
              <a:t> </a:t>
            </a:r>
            <a:r>
              <a:rPr dirty="0"/>
              <a:t>- </a:t>
            </a:r>
            <a:r>
              <a:rPr spc="-10" dirty="0"/>
              <a:t>Partnermanagement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19.01.2023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AG,</a:t>
            </a:r>
            <a:r>
              <a:rPr spc="10" dirty="0"/>
              <a:t> </a:t>
            </a:r>
            <a:r>
              <a:rPr spc="-10" dirty="0"/>
              <a:t>GS-</a:t>
            </a:r>
            <a:r>
              <a:rPr dirty="0"/>
              <a:t>K</a:t>
            </a:r>
            <a:r>
              <a:rPr spc="25" dirty="0"/>
              <a:t> </a:t>
            </a:r>
            <a:r>
              <a:rPr dirty="0"/>
              <a:t>Private</a:t>
            </a:r>
            <a:r>
              <a:rPr spc="10" dirty="0"/>
              <a:t> </a:t>
            </a:r>
            <a:r>
              <a:rPr spc="-10" dirty="0"/>
              <a:t>Baufinanzierung</a:t>
            </a:r>
            <a:r>
              <a:rPr spc="140" dirty="0"/>
              <a:t> </a:t>
            </a:r>
            <a:r>
              <a:rPr dirty="0"/>
              <a:t>- </a:t>
            </a:r>
            <a:r>
              <a:rPr spc="-10" dirty="0"/>
              <a:t>Partnermanagement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19.01.2023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AG,</a:t>
            </a:r>
            <a:r>
              <a:rPr spc="10" dirty="0"/>
              <a:t> </a:t>
            </a:r>
            <a:r>
              <a:rPr spc="-10" dirty="0"/>
              <a:t>GS-</a:t>
            </a:r>
            <a:r>
              <a:rPr dirty="0"/>
              <a:t>K</a:t>
            </a:r>
            <a:r>
              <a:rPr spc="25" dirty="0"/>
              <a:t> </a:t>
            </a:r>
            <a:r>
              <a:rPr dirty="0"/>
              <a:t>Private</a:t>
            </a:r>
            <a:r>
              <a:rPr spc="10" dirty="0"/>
              <a:t> </a:t>
            </a:r>
            <a:r>
              <a:rPr spc="-10" dirty="0"/>
              <a:t>Baufinanzierung</a:t>
            </a:r>
            <a:r>
              <a:rPr spc="140" dirty="0"/>
              <a:t> </a:t>
            </a:r>
            <a:r>
              <a:rPr dirty="0"/>
              <a:t>- </a:t>
            </a:r>
            <a:r>
              <a:rPr spc="-10" dirty="0"/>
              <a:t>Partnermanagement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19.01.2023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230367" y="4869179"/>
            <a:ext cx="1732914" cy="142240"/>
          </a:xfrm>
          <a:custGeom>
            <a:avLst/>
            <a:gdLst/>
            <a:ahLst/>
            <a:cxnLst/>
            <a:rect l="l" t="t" r="r" b="b"/>
            <a:pathLst>
              <a:path w="1732915" h="142239">
                <a:moveTo>
                  <a:pt x="1661922" y="0"/>
                </a:moveTo>
                <a:lnTo>
                  <a:pt x="70866" y="0"/>
                </a:lnTo>
                <a:lnTo>
                  <a:pt x="43280" y="5568"/>
                </a:lnTo>
                <a:lnTo>
                  <a:pt x="20754" y="20754"/>
                </a:lnTo>
                <a:lnTo>
                  <a:pt x="5568" y="43280"/>
                </a:lnTo>
                <a:lnTo>
                  <a:pt x="0" y="70866"/>
                </a:lnTo>
                <a:lnTo>
                  <a:pt x="5568" y="98451"/>
                </a:lnTo>
                <a:lnTo>
                  <a:pt x="20754" y="120977"/>
                </a:lnTo>
                <a:lnTo>
                  <a:pt x="43280" y="136163"/>
                </a:lnTo>
                <a:lnTo>
                  <a:pt x="70866" y="141732"/>
                </a:lnTo>
                <a:lnTo>
                  <a:pt x="1661922" y="141732"/>
                </a:lnTo>
                <a:lnTo>
                  <a:pt x="1689507" y="136163"/>
                </a:lnTo>
                <a:lnTo>
                  <a:pt x="1712033" y="120977"/>
                </a:lnTo>
                <a:lnTo>
                  <a:pt x="1727219" y="98451"/>
                </a:lnTo>
                <a:lnTo>
                  <a:pt x="1732788" y="70866"/>
                </a:lnTo>
                <a:lnTo>
                  <a:pt x="1727219" y="43280"/>
                </a:lnTo>
                <a:lnTo>
                  <a:pt x="1712033" y="20754"/>
                </a:lnTo>
                <a:lnTo>
                  <a:pt x="1689507" y="5568"/>
                </a:lnTo>
                <a:lnTo>
                  <a:pt x="1661922" y="0"/>
                </a:lnTo>
                <a:close/>
              </a:path>
            </a:pathLst>
          </a:custGeom>
          <a:solidFill>
            <a:srgbClr val="FFE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520288" y="1183706"/>
            <a:ext cx="1153160" cy="103505"/>
          </a:xfrm>
          <a:custGeom>
            <a:avLst/>
            <a:gdLst/>
            <a:ahLst/>
            <a:cxnLst/>
            <a:rect l="l" t="t" r="r" b="b"/>
            <a:pathLst>
              <a:path w="1153159" h="103505">
                <a:moveTo>
                  <a:pt x="49477" y="103435"/>
                </a:moveTo>
                <a:lnTo>
                  <a:pt x="30238" y="99690"/>
                </a:lnTo>
                <a:lnTo>
                  <a:pt x="14508" y="89180"/>
                </a:lnTo>
                <a:lnTo>
                  <a:pt x="3894" y="72986"/>
                </a:lnTo>
                <a:lnTo>
                  <a:pt x="0" y="52188"/>
                </a:lnTo>
                <a:lnTo>
                  <a:pt x="3637" y="32198"/>
                </a:lnTo>
                <a:lnTo>
                  <a:pt x="14332" y="15718"/>
                </a:lnTo>
                <a:lnTo>
                  <a:pt x="30462" y="4428"/>
                </a:lnTo>
                <a:lnTo>
                  <a:pt x="50406" y="6"/>
                </a:lnTo>
                <a:lnTo>
                  <a:pt x="50858" y="6"/>
                </a:lnTo>
                <a:lnTo>
                  <a:pt x="60414" y="880"/>
                </a:lnTo>
                <a:lnTo>
                  <a:pt x="69552" y="3688"/>
                </a:lnTo>
                <a:lnTo>
                  <a:pt x="77915" y="8301"/>
                </a:lnTo>
                <a:lnTo>
                  <a:pt x="85217" y="14598"/>
                </a:lnTo>
                <a:lnTo>
                  <a:pt x="79309" y="20706"/>
                </a:lnTo>
                <a:lnTo>
                  <a:pt x="58168" y="20706"/>
                </a:lnTo>
                <a:lnTo>
                  <a:pt x="50414" y="20758"/>
                </a:lnTo>
                <a:lnTo>
                  <a:pt x="39793" y="23163"/>
                </a:lnTo>
                <a:lnTo>
                  <a:pt x="31465" y="29745"/>
                </a:lnTo>
                <a:lnTo>
                  <a:pt x="26029" y="39551"/>
                </a:lnTo>
                <a:lnTo>
                  <a:pt x="24083" y="51632"/>
                </a:lnTo>
                <a:lnTo>
                  <a:pt x="26008" y="63982"/>
                </a:lnTo>
                <a:lnTo>
                  <a:pt x="31442" y="73817"/>
                </a:lnTo>
                <a:lnTo>
                  <a:pt x="39873" y="80319"/>
                </a:lnTo>
                <a:lnTo>
                  <a:pt x="50788" y="82668"/>
                </a:lnTo>
                <a:lnTo>
                  <a:pt x="59118" y="82952"/>
                </a:lnTo>
                <a:lnTo>
                  <a:pt x="82034" y="82952"/>
                </a:lnTo>
                <a:lnTo>
                  <a:pt x="86346" y="87361"/>
                </a:lnTo>
                <a:lnTo>
                  <a:pt x="78690" y="94434"/>
                </a:lnTo>
                <a:lnTo>
                  <a:pt x="69754" y="99575"/>
                </a:lnTo>
                <a:lnTo>
                  <a:pt x="59897" y="102628"/>
                </a:lnTo>
                <a:lnTo>
                  <a:pt x="49477" y="103435"/>
                </a:lnTo>
                <a:close/>
              </a:path>
              <a:path w="1153159" h="103505">
                <a:moveTo>
                  <a:pt x="71115" y="29178"/>
                </a:moveTo>
                <a:lnTo>
                  <a:pt x="65621" y="23738"/>
                </a:lnTo>
                <a:lnTo>
                  <a:pt x="58168" y="20706"/>
                </a:lnTo>
                <a:lnTo>
                  <a:pt x="79309" y="20706"/>
                </a:lnTo>
                <a:lnTo>
                  <a:pt x="71115" y="29178"/>
                </a:lnTo>
                <a:close/>
              </a:path>
              <a:path w="1153159" h="103505">
                <a:moveTo>
                  <a:pt x="82034" y="82952"/>
                </a:moveTo>
                <a:lnTo>
                  <a:pt x="59118" y="82952"/>
                </a:lnTo>
                <a:lnTo>
                  <a:pt x="67158" y="79608"/>
                </a:lnTo>
                <a:lnTo>
                  <a:pt x="72803" y="73512"/>
                </a:lnTo>
                <a:lnTo>
                  <a:pt x="82034" y="82952"/>
                </a:lnTo>
                <a:close/>
              </a:path>
              <a:path w="1153159" h="103505">
                <a:moveTo>
                  <a:pt x="146852" y="103433"/>
                </a:moveTo>
                <a:lnTo>
                  <a:pt x="145670" y="103433"/>
                </a:lnTo>
                <a:lnTo>
                  <a:pt x="126104" y="100233"/>
                </a:lnTo>
                <a:lnTo>
                  <a:pt x="109850" y="90168"/>
                </a:lnTo>
                <a:lnTo>
                  <a:pt x="98578" y="74779"/>
                </a:lnTo>
                <a:lnTo>
                  <a:pt x="93952" y="55603"/>
                </a:lnTo>
                <a:lnTo>
                  <a:pt x="94020" y="51802"/>
                </a:lnTo>
                <a:lnTo>
                  <a:pt x="97802" y="32052"/>
                </a:lnTo>
                <a:lnTo>
                  <a:pt x="108746" y="15522"/>
                </a:lnTo>
                <a:lnTo>
                  <a:pt x="125126" y="4279"/>
                </a:lnTo>
                <a:lnTo>
                  <a:pt x="145289" y="0"/>
                </a:lnTo>
                <a:lnTo>
                  <a:pt x="146433" y="0"/>
                </a:lnTo>
                <a:lnTo>
                  <a:pt x="166007" y="3205"/>
                </a:lnTo>
                <a:lnTo>
                  <a:pt x="182262" y="13275"/>
                </a:lnTo>
                <a:lnTo>
                  <a:pt x="187471" y="20390"/>
                </a:lnTo>
                <a:lnTo>
                  <a:pt x="146061" y="20390"/>
                </a:lnTo>
                <a:lnTo>
                  <a:pt x="134160" y="22906"/>
                </a:lnTo>
                <a:lnTo>
                  <a:pt x="125221" y="29701"/>
                </a:lnTo>
                <a:lnTo>
                  <a:pt x="119599" y="39652"/>
                </a:lnTo>
                <a:lnTo>
                  <a:pt x="117709" y="51253"/>
                </a:lnTo>
                <a:lnTo>
                  <a:pt x="117737" y="52188"/>
                </a:lnTo>
                <a:lnTo>
                  <a:pt x="119652" y="64043"/>
                </a:lnTo>
                <a:lnTo>
                  <a:pt x="125362" y="74011"/>
                </a:lnTo>
                <a:lnTo>
                  <a:pt x="134318" y="80646"/>
                </a:lnTo>
                <a:lnTo>
                  <a:pt x="146061" y="83056"/>
                </a:lnTo>
                <a:lnTo>
                  <a:pt x="186587" y="83056"/>
                </a:lnTo>
                <a:lnTo>
                  <a:pt x="183377" y="87907"/>
                </a:lnTo>
                <a:lnTo>
                  <a:pt x="167006" y="99150"/>
                </a:lnTo>
                <a:lnTo>
                  <a:pt x="146852" y="103433"/>
                </a:lnTo>
                <a:close/>
              </a:path>
              <a:path w="1153159" h="103505">
                <a:moveTo>
                  <a:pt x="186587" y="83056"/>
                </a:moveTo>
                <a:lnTo>
                  <a:pt x="146061" y="83056"/>
                </a:lnTo>
                <a:lnTo>
                  <a:pt x="157955" y="80541"/>
                </a:lnTo>
                <a:lnTo>
                  <a:pt x="166889" y="73746"/>
                </a:lnTo>
                <a:lnTo>
                  <a:pt x="172510" y="63792"/>
                </a:lnTo>
                <a:lnTo>
                  <a:pt x="174400" y="52188"/>
                </a:lnTo>
                <a:lnTo>
                  <a:pt x="174374" y="51253"/>
                </a:lnTo>
                <a:lnTo>
                  <a:pt x="172458" y="39407"/>
                </a:lnTo>
                <a:lnTo>
                  <a:pt x="166749" y="29441"/>
                </a:lnTo>
                <a:lnTo>
                  <a:pt x="157797" y="22803"/>
                </a:lnTo>
                <a:lnTo>
                  <a:pt x="146061" y="20390"/>
                </a:lnTo>
                <a:lnTo>
                  <a:pt x="187471" y="20390"/>
                </a:lnTo>
                <a:lnTo>
                  <a:pt x="193533" y="28670"/>
                </a:lnTo>
                <a:lnTo>
                  <a:pt x="198155" y="47851"/>
                </a:lnTo>
                <a:lnTo>
                  <a:pt x="198056" y="51802"/>
                </a:lnTo>
                <a:lnTo>
                  <a:pt x="194312" y="71382"/>
                </a:lnTo>
                <a:lnTo>
                  <a:pt x="186587" y="83056"/>
                </a:lnTo>
                <a:close/>
              </a:path>
              <a:path w="1153159" h="103505">
                <a:moveTo>
                  <a:pt x="145675" y="103434"/>
                </a:moveTo>
                <a:close/>
              </a:path>
              <a:path w="1153159" h="103505">
                <a:moveTo>
                  <a:pt x="233479" y="101570"/>
                </a:moveTo>
                <a:lnTo>
                  <a:pt x="212600" y="101570"/>
                </a:lnTo>
                <a:lnTo>
                  <a:pt x="222378" y="1703"/>
                </a:lnTo>
                <a:lnTo>
                  <a:pt x="252103" y="1703"/>
                </a:lnTo>
                <a:lnTo>
                  <a:pt x="259816" y="26385"/>
                </a:lnTo>
                <a:lnTo>
                  <a:pt x="239123" y="26385"/>
                </a:lnTo>
                <a:lnTo>
                  <a:pt x="238936" y="37225"/>
                </a:lnTo>
                <a:lnTo>
                  <a:pt x="237705" y="51251"/>
                </a:lnTo>
                <a:lnTo>
                  <a:pt x="233479" y="101570"/>
                </a:lnTo>
                <a:close/>
              </a:path>
              <a:path w="1153159" h="103505">
                <a:moveTo>
                  <a:pt x="291520" y="69595"/>
                </a:moveTo>
                <a:lnTo>
                  <a:pt x="272800" y="69595"/>
                </a:lnTo>
                <a:lnTo>
                  <a:pt x="275435" y="59309"/>
                </a:lnTo>
                <a:lnTo>
                  <a:pt x="279254" y="46768"/>
                </a:lnTo>
                <a:lnTo>
                  <a:pt x="293123" y="1703"/>
                </a:lnTo>
                <a:lnTo>
                  <a:pt x="322278" y="1703"/>
                </a:lnTo>
                <a:lnTo>
                  <a:pt x="324693" y="26385"/>
                </a:lnTo>
                <a:lnTo>
                  <a:pt x="303835" y="26385"/>
                </a:lnTo>
                <a:lnTo>
                  <a:pt x="301581" y="37225"/>
                </a:lnTo>
                <a:lnTo>
                  <a:pt x="297187" y="51251"/>
                </a:lnTo>
                <a:lnTo>
                  <a:pt x="291520" y="69595"/>
                </a:lnTo>
                <a:close/>
              </a:path>
              <a:path w="1153159" h="103505">
                <a:moveTo>
                  <a:pt x="281640" y="101570"/>
                </a:moveTo>
                <a:lnTo>
                  <a:pt x="261888" y="101570"/>
                </a:lnTo>
                <a:lnTo>
                  <a:pt x="244833" y="46768"/>
                </a:lnTo>
                <a:lnTo>
                  <a:pt x="241945" y="37225"/>
                </a:lnTo>
                <a:lnTo>
                  <a:pt x="239496" y="26385"/>
                </a:lnTo>
                <a:lnTo>
                  <a:pt x="259816" y="26385"/>
                </a:lnTo>
                <a:lnTo>
                  <a:pt x="267588" y="51251"/>
                </a:lnTo>
                <a:lnTo>
                  <a:pt x="270177" y="59309"/>
                </a:lnTo>
                <a:lnTo>
                  <a:pt x="272800" y="69595"/>
                </a:lnTo>
                <a:lnTo>
                  <a:pt x="291520" y="69595"/>
                </a:lnTo>
                <a:lnTo>
                  <a:pt x="281640" y="101570"/>
                </a:lnTo>
                <a:close/>
              </a:path>
              <a:path w="1153159" h="103505">
                <a:moveTo>
                  <a:pt x="332048" y="101570"/>
                </a:moveTo>
                <a:lnTo>
                  <a:pt x="309861" y="101570"/>
                </a:lnTo>
                <a:lnTo>
                  <a:pt x="305231" y="46768"/>
                </a:lnTo>
                <a:lnTo>
                  <a:pt x="304405" y="37225"/>
                </a:lnTo>
                <a:lnTo>
                  <a:pt x="304216" y="26385"/>
                </a:lnTo>
                <a:lnTo>
                  <a:pt x="324693" y="26385"/>
                </a:lnTo>
                <a:lnTo>
                  <a:pt x="332048" y="101570"/>
                </a:lnTo>
                <a:close/>
              </a:path>
              <a:path w="1153159" h="103505">
                <a:moveTo>
                  <a:pt x="373628" y="101570"/>
                </a:moveTo>
                <a:lnTo>
                  <a:pt x="352744" y="101570"/>
                </a:lnTo>
                <a:lnTo>
                  <a:pt x="362526" y="1703"/>
                </a:lnTo>
                <a:lnTo>
                  <a:pt x="392250" y="1703"/>
                </a:lnTo>
                <a:lnTo>
                  <a:pt x="399966" y="26385"/>
                </a:lnTo>
                <a:lnTo>
                  <a:pt x="379277" y="26385"/>
                </a:lnTo>
                <a:lnTo>
                  <a:pt x="379086" y="37225"/>
                </a:lnTo>
                <a:lnTo>
                  <a:pt x="377850" y="51251"/>
                </a:lnTo>
                <a:lnTo>
                  <a:pt x="373628" y="101570"/>
                </a:lnTo>
                <a:close/>
              </a:path>
              <a:path w="1153159" h="103505">
                <a:moveTo>
                  <a:pt x="431668" y="69595"/>
                </a:moveTo>
                <a:lnTo>
                  <a:pt x="412952" y="69595"/>
                </a:lnTo>
                <a:lnTo>
                  <a:pt x="415583" y="59309"/>
                </a:lnTo>
                <a:lnTo>
                  <a:pt x="422347" y="37225"/>
                </a:lnTo>
                <a:lnTo>
                  <a:pt x="433266" y="1703"/>
                </a:lnTo>
                <a:lnTo>
                  <a:pt x="462422" y="1703"/>
                </a:lnTo>
                <a:lnTo>
                  <a:pt x="464841" y="26385"/>
                </a:lnTo>
                <a:lnTo>
                  <a:pt x="443994" y="26385"/>
                </a:lnTo>
                <a:lnTo>
                  <a:pt x="441732" y="37225"/>
                </a:lnTo>
                <a:lnTo>
                  <a:pt x="438312" y="48084"/>
                </a:lnTo>
                <a:lnTo>
                  <a:pt x="431668" y="69595"/>
                </a:lnTo>
                <a:close/>
              </a:path>
              <a:path w="1153159" h="103505">
                <a:moveTo>
                  <a:pt x="421791" y="101570"/>
                </a:moveTo>
                <a:lnTo>
                  <a:pt x="402031" y="101570"/>
                </a:lnTo>
                <a:lnTo>
                  <a:pt x="384986" y="46768"/>
                </a:lnTo>
                <a:lnTo>
                  <a:pt x="382090" y="37225"/>
                </a:lnTo>
                <a:lnTo>
                  <a:pt x="379650" y="26385"/>
                </a:lnTo>
                <a:lnTo>
                  <a:pt x="399966" y="26385"/>
                </a:lnTo>
                <a:lnTo>
                  <a:pt x="407740" y="51251"/>
                </a:lnTo>
                <a:lnTo>
                  <a:pt x="410312" y="59309"/>
                </a:lnTo>
                <a:lnTo>
                  <a:pt x="412952" y="69595"/>
                </a:lnTo>
                <a:lnTo>
                  <a:pt x="431668" y="69595"/>
                </a:lnTo>
                <a:lnTo>
                  <a:pt x="421791" y="101570"/>
                </a:lnTo>
                <a:close/>
              </a:path>
              <a:path w="1153159" h="103505">
                <a:moveTo>
                  <a:pt x="472210" y="101570"/>
                </a:moveTo>
                <a:lnTo>
                  <a:pt x="450006" y="101570"/>
                </a:lnTo>
                <a:lnTo>
                  <a:pt x="444558" y="37225"/>
                </a:lnTo>
                <a:lnTo>
                  <a:pt x="444363" y="26385"/>
                </a:lnTo>
                <a:lnTo>
                  <a:pt x="464841" y="26385"/>
                </a:lnTo>
                <a:lnTo>
                  <a:pt x="472210" y="101570"/>
                </a:lnTo>
                <a:close/>
              </a:path>
              <a:path w="1153159" h="103505">
                <a:moveTo>
                  <a:pt x="561527" y="101570"/>
                </a:moveTo>
                <a:lnTo>
                  <a:pt x="496249" y="101570"/>
                </a:lnTo>
                <a:lnTo>
                  <a:pt x="496249" y="1703"/>
                </a:lnTo>
                <a:lnTo>
                  <a:pt x="560960" y="1703"/>
                </a:lnTo>
                <a:lnTo>
                  <a:pt x="560960" y="20758"/>
                </a:lnTo>
                <a:lnTo>
                  <a:pt x="518073" y="20758"/>
                </a:lnTo>
                <a:lnTo>
                  <a:pt x="518073" y="41903"/>
                </a:lnTo>
                <a:lnTo>
                  <a:pt x="554943" y="41903"/>
                </a:lnTo>
                <a:lnTo>
                  <a:pt x="554943" y="60613"/>
                </a:lnTo>
                <a:lnTo>
                  <a:pt x="518073" y="60613"/>
                </a:lnTo>
                <a:lnTo>
                  <a:pt x="518073" y="82507"/>
                </a:lnTo>
                <a:lnTo>
                  <a:pt x="561527" y="82507"/>
                </a:lnTo>
                <a:lnTo>
                  <a:pt x="561527" y="101570"/>
                </a:lnTo>
                <a:close/>
              </a:path>
              <a:path w="1153159" h="103505">
                <a:moveTo>
                  <a:pt x="609232" y="101570"/>
                </a:moveTo>
                <a:lnTo>
                  <a:pt x="587406" y="101570"/>
                </a:lnTo>
                <a:lnTo>
                  <a:pt x="587406" y="1703"/>
                </a:lnTo>
                <a:lnTo>
                  <a:pt x="617506" y="1703"/>
                </a:lnTo>
                <a:lnTo>
                  <a:pt x="636808" y="3859"/>
                </a:lnTo>
                <a:lnTo>
                  <a:pt x="649743" y="10117"/>
                </a:lnTo>
                <a:lnTo>
                  <a:pt x="656999" y="20164"/>
                </a:lnTo>
                <a:lnTo>
                  <a:pt x="657037" y="20391"/>
                </a:lnTo>
                <a:lnTo>
                  <a:pt x="609232" y="20391"/>
                </a:lnTo>
                <a:lnTo>
                  <a:pt x="609232" y="46974"/>
                </a:lnTo>
                <a:lnTo>
                  <a:pt x="655736" y="46974"/>
                </a:lnTo>
                <a:lnTo>
                  <a:pt x="653730" y="50878"/>
                </a:lnTo>
                <a:lnTo>
                  <a:pt x="647284" y="57243"/>
                </a:lnTo>
                <a:lnTo>
                  <a:pt x="638946" y="61357"/>
                </a:lnTo>
                <a:lnTo>
                  <a:pt x="641359" y="65294"/>
                </a:lnTo>
                <a:lnTo>
                  <a:pt x="609232" y="65294"/>
                </a:lnTo>
                <a:lnTo>
                  <a:pt x="609232" y="101570"/>
                </a:lnTo>
                <a:close/>
              </a:path>
              <a:path w="1153159" h="103505">
                <a:moveTo>
                  <a:pt x="655736" y="46974"/>
                </a:moveTo>
                <a:lnTo>
                  <a:pt x="630489" y="46974"/>
                </a:lnTo>
                <a:lnTo>
                  <a:pt x="636692" y="43039"/>
                </a:lnTo>
                <a:lnTo>
                  <a:pt x="636692" y="23948"/>
                </a:lnTo>
                <a:lnTo>
                  <a:pt x="629920" y="20391"/>
                </a:lnTo>
                <a:lnTo>
                  <a:pt x="657037" y="20391"/>
                </a:lnTo>
                <a:lnTo>
                  <a:pt x="659265" y="33688"/>
                </a:lnTo>
                <a:lnTo>
                  <a:pt x="657864" y="42835"/>
                </a:lnTo>
                <a:lnTo>
                  <a:pt x="655736" y="46974"/>
                </a:lnTo>
                <a:close/>
              </a:path>
              <a:path w="1153159" h="103505">
                <a:moveTo>
                  <a:pt x="663594" y="101570"/>
                </a:moveTo>
                <a:lnTo>
                  <a:pt x="637639" y="101570"/>
                </a:lnTo>
                <a:lnTo>
                  <a:pt x="616187" y="65294"/>
                </a:lnTo>
                <a:lnTo>
                  <a:pt x="641359" y="65294"/>
                </a:lnTo>
                <a:lnTo>
                  <a:pt x="663594" y="101570"/>
                </a:lnTo>
                <a:close/>
              </a:path>
              <a:path w="1153159" h="103505">
                <a:moveTo>
                  <a:pt x="746454" y="101570"/>
                </a:moveTo>
                <a:lnTo>
                  <a:pt x="676483" y="101570"/>
                </a:lnTo>
                <a:lnTo>
                  <a:pt x="676483" y="85113"/>
                </a:lnTo>
                <a:lnTo>
                  <a:pt x="718046" y="20758"/>
                </a:lnTo>
                <a:lnTo>
                  <a:pt x="677428" y="20758"/>
                </a:lnTo>
                <a:lnTo>
                  <a:pt x="677428" y="1703"/>
                </a:lnTo>
                <a:lnTo>
                  <a:pt x="745521" y="1703"/>
                </a:lnTo>
                <a:lnTo>
                  <a:pt x="745521" y="18170"/>
                </a:lnTo>
                <a:lnTo>
                  <a:pt x="703940" y="82507"/>
                </a:lnTo>
                <a:lnTo>
                  <a:pt x="746454" y="82507"/>
                </a:lnTo>
                <a:lnTo>
                  <a:pt x="746454" y="101570"/>
                </a:lnTo>
                <a:close/>
              </a:path>
              <a:path w="1153159" h="103505">
                <a:moveTo>
                  <a:pt x="807505" y="101572"/>
                </a:moveTo>
                <a:lnTo>
                  <a:pt x="769120" y="101570"/>
                </a:lnTo>
                <a:lnTo>
                  <a:pt x="769120" y="1703"/>
                </a:lnTo>
                <a:lnTo>
                  <a:pt x="803924" y="1703"/>
                </a:lnTo>
                <a:lnTo>
                  <a:pt x="817042" y="2656"/>
                </a:lnTo>
                <a:lnTo>
                  <a:pt x="828837" y="6378"/>
                </a:lnTo>
                <a:lnTo>
                  <a:pt x="837351" y="14168"/>
                </a:lnTo>
                <a:lnTo>
                  <a:pt x="838899" y="20390"/>
                </a:lnTo>
                <a:lnTo>
                  <a:pt x="790930" y="20390"/>
                </a:lnTo>
                <a:lnTo>
                  <a:pt x="790930" y="42091"/>
                </a:lnTo>
                <a:lnTo>
                  <a:pt x="835281" y="42091"/>
                </a:lnTo>
                <a:lnTo>
                  <a:pt x="830796" y="46316"/>
                </a:lnTo>
                <a:lnTo>
                  <a:pt x="823885" y="49387"/>
                </a:lnTo>
                <a:lnTo>
                  <a:pt x="823885" y="49575"/>
                </a:lnTo>
                <a:lnTo>
                  <a:pt x="832494" y="51730"/>
                </a:lnTo>
                <a:lnTo>
                  <a:pt x="839387" y="56801"/>
                </a:lnTo>
                <a:lnTo>
                  <a:pt x="841638" y="60432"/>
                </a:lnTo>
                <a:lnTo>
                  <a:pt x="790930" y="60432"/>
                </a:lnTo>
                <a:lnTo>
                  <a:pt x="790930" y="82870"/>
                </a:lnTo>
                <a:lnTo>
                  <a:pt x="842731" y="82870"/>
                </a:lnTo>
                <a:lnTo>
                  <a:pt x="841922" y="86031"/>
                </a:lnTo>
                <a:lnTo>
                  <a:pt x="833111" y="94959"/>
                </a:lnTo>
                <a:lnTo>
                  <a:pt x="820951" y="99992"/>
                </a:lnTo>
                <a:lnTo>
                  <a:pt x="807505" y="101572"/>
                </a:lnTo>
                <a:close/>
              </a:path>
              <a:path w="1153159" h="103505">
                <a:moveTo>
                  <a:pt x="835281" y="42091"/>
                </a:moveTo>
                <a:lnTo>
                  <a:pt x="811453" y="42091"/>
                </a:lnTo>
                <a:lnTo>
                  <a:pt x="817462" y="38918"/>
                </a:lnTo>
                <a:lnTo>
                  <a:pt x="817462" y="22649"/>
                </a:lnTo>
                <a:lnTo>
                  <a:pt x="810498" y="20392"/>
                </a:lnTo>
                <a:lnTo>
                  <a:pt x="790930" y="20390"/>
                </a:lnTo>
                <a:lnTo>
                  <a:pt x="838899" y="20392"/>
                </a:lnTo>
                <a:lnTo>
                  <a:pt x="840624" y="27326"/>
                </a:lnTo>
                <a:lnTo>
                  <a:pt x="839552" y="34776"/>
                </a:lnTo>
                <a:lnTo>
                  <a:pt x="836147" y="41276"/>
                </a:lnTo>
                <a:lnTo>
                  <a:pt x="835281" y="42091"/>
                </a:lnTo>
                <a:close/>
              </a:path>
              <a:path w="1153159" h="103505">
                <a:moveTo>
                  <a:pt x="842731" y="82870"/>
                </a:moveTo>
                <a:lnTo>
                  <a:pt x="818235" y="82870"/>
                </a:lnTo>
                <a:lnTo>
                  <a:pt x="823115" y="78939"/>
                </a:lnTo>
                <a:lnTo>
                  <a:pt x="823115" y="63416"/>
                </a:lnTo>
                <a:lnTo>
                  <a:pt x="816898" y="60432"/>
                </a:lnTo>
                <a:lnTo>
                  <a:pt x="841638" y="60432"/>
                </a:lnTo>
                <a:lnTo>
                  <a:pt x="843886" y="64058"/>
                </a:lnTo>
                <a:lnTo>
                  <a:pt x="845317" y="72768"/>
                </a:lnTo>
                <a:lnTo>
                  <a:pt x="842731" y="82870"/>
                </a:lnTo>
                <a:close/>
              </a:path>
              <a:path w="1153159" h="103505">
                <a:moveTo>
                  <a:pt x="874635" y="101570"/>
                </a:moveTo>
                <a:lnTo>
                  <a:pt x="852600" y="101570"/>
                </a:lnTo>
                <a:lnTo>
                  <a:pt x="888354" y="1703"/>
                </a:lnTo>
                <a:lnTo>
                  <a:pt x="915434" y="1703"/>
                </a:lnTo>
                <a:lnTo>
                  <a:pt x="922662" y="21900"/>
                </a:lnTo>
                <a:lnTo>
                  <a:pt x="901155" y="21900"/>
                </a:lnTo>
                <a:lnTo>
                  <a:pt x="899268" y="28629"/>
                </a:lnTo>
                <a:lnTo>
                  <a:pt x="896827" y="36114"/>
                </a:lnTo>
                <a:lnTo>
                  <a:pt x="887975" y="62491"/>
                </a:lnTo>
                <a:lnTo>
                  <a:pt x="937190" y="62491"/>
                </a:lnTo>
                <a:lnTo>
                  <a:pt x="943882" y="81190"/>
                </a:lnTo>
                <a:lnTo>
                  <a:pt x="881575" y="81190"/>
                </a:lnTo>
                <a:lnTo>
                  <a:pt x="874635" y="101570"/>
                </a:lnTo>
                <a:close/>
              </a:path>
              <a:path w="1153159" h="103505">
                <a:moveTo>
                  <a:pt x="937190" y="62491"/>
                </a:moveTo>
                <a:lnTo>
                  <a:pt x="914323" y="62491"/>
                </a:lnTo>
                <a:lnTo>
                  <a:pt x="903044" y="28629"/>
                </a:lnTo>
                <a:lnTo>
                  <a:pt x="901155" y="21900"/>
                </a:lnTo>
                <a:lnTo>
                  <a:pt x="922662" y="21900"/>
                </a:lnTo>
                <a:lnTo>
                  <a:pt x="937190" y="62491"/>
                </a:lnTo>
                <a:close/>
              </a:path>
              <a:path w="1153159" h="103505">
                <a:moveTo>
                  <a:pt x="951176" y="101570"/>
                </a:moveTo>
                <a:lnTo>
                  <a:pt x="927675" y="101570"/>
                </a:lnTo>
                <a:lnTo>
                  <a:pt x="920710" y="81190"/>
                </a:lnTo>
                <a:lnTo>
                  <a:pt x="943882" y="81190"/>
                </a:lnTo>
                <a:lnTo>
                  <a:pt x="951176" y="101570"/>
                </a:lnTo>
                <a:close/>
              </a:path>
              <a:path w="1153159" h="103505">
                <a:moveTo>
                  <a:pt x="1047969" y="65112"/>
                </a:moveTo>
                <a:lnTo>
                  <a:pt x="1028238" y="65112"/>
                </a:lnTo>
                <a:lnTo>
                  <a:pt x="1027727" y="57066"/>
                </a:lnTo>
                <a:lnTo>
                  <a:pt x="1027654" y="1703"/>
                </a:lnTo>
                <a:lnTo>
                  <a:pt x="1047969" y="1703"/>
                </a:lnTo>
                <a:lnTo>
                  <a:pt x="1047969" y="65112"/>
                </a:lnTo>
                <a:close/>
              </a:path>
              <a:path w="1153159" h="103505">
                <a:moveTo>
                  <a:pt x="985156" y="101570"/>
                </a:moveTo>
                <a:lnTo>
                  <a:pt x="964829" y="101570"/>
                </a:lnTo>
                <a:lnTo>
                  <a:pt x="964829" y="1704"/>
                </a:lnTo>
                <a:lnTo>
                  <a:pt x="985720" y="1704"/>
                </a:lnTo>
                <a:lnTo>
                  <a:pt x="1009168" y="35928"/>
                </a:lnTo>
                <a:lnTo>
                  <a:pt x="984592" y="35928"/>
                </a:lnTo>
                <a:lnTo>
                  <a:pt x="985086" y="43962"/>
                </a:lnTo>
                <a:lnTo>
                  <a:pt x="985156" y="101570"/>
                </a:lnTo>
                <a:close/>
              </a:path>
              <a:path w="1153159" h="103505">
                <a:moveTo>
                  <a:pt x="1047969" y="101570"/>
                </a:moveTo>
                <a:lnTo>
                  <a:pt x="1028597" y="101570"/>
                </a:lnTo>
                <a:lnTo>
                  <a:pt x="994548" y="51802"/>
                </a:lnTo>
                <a:lnTo>
                  <a:pt x="989297" y="43962"/>
                </a:lnTo>
                <a:lnTo>
                  <a:pt x="984592" y="35928"/>
                </a:lnTo>
                <a:lnTo>
                  <a:pt x="1009168" y="35928"/>
                </a:lnTo>
                <a:lnTo>
                  <a:pt x="1018258" y="49194"/>
                </a:lnTo>
                <a:lnTo>
                  <a:pt x="1023521" y="57066"/>
                </a:lnTo>
                <a:lnTo>
                  <a:pt x="1028238" y="65112"/>
                </a:lnTo>
                <a:lnTo>
                  <a:pt x="1047969" y="65112"/>
                </a:lnTo>
                <a:lnTo>
                  <a:pt x="1047969" y="101570"/>
                </a:lnTo>
                <a:close/>
              </a:path>
              <a:path w="1153159" h="103505">
                <a:moveTo>
                  <a:pt x="1093950" y="101570"/>
                </a:moveTo>
                <a:lnTo>
                  <a:pt x="1072124" y="101570"/>
                </a:lnTo>
                <a:lnTo>
                  <a:pt x="1072124" y="1703"/>
                </a:lnTo>
                <a:lnTo>
                  <a:pt x="1093950" y="1703"/>
                </a:lnTo>
                <a:lnTo>
                  <a:pt x="1093950" y="46594"/>
                </a:lnTo>
                <a:lnTo>
                  <a:pt x="1117234" y="46594"/>
                </a:lnTo>
                <a:lnTo>
                  <a:pt x="1116165" y="48084"/>
                </a:lnTo>
                <a:lnTo>
                  <a:pt x="1120802" y="54814"/>
                </a:lnTo>
                <a:lnTo>
                  <a:pt x="1093950" y="54814"/>
                </a:lnTo>
                <a:lnTo>
                  <a:pt x="1093950" y="101570"/>
                </a:lnTo>
                <a:close/>
              </a:path>
              <a:path w="1153159" h="103505">
                <a:moveTo>
                  <a:pt x="1117234" y="46594"/>
                </a:moveTo>
                <a:lnTo>
                  <a:pt x="1093950" y="46594"/>
                </a:lnTo>
                <a:lnTo>
                  <a:pt x="1124233" y="1703"/>
                </a:lnTo>
                <a:lnTo>
                  <a:pt x="1149453" y="1703"/>
                </a:lnTo>
                <a:lnTo>
                  <a:pt x="1117234" y="46594"/>
                </a:lnTo>
                <a:close/>
              </a:path>
              <a:path w="1153159" h="103505">
                <a:moveTo>
                  <a:pt x="1153019" y="101570"/>
                </a:moveTo>
                <a:lnTo>
                  <a:pt x="1126121" y="101570"/>
                </a:lnTo>
                <a:lnTo>
                  <a:pt x="1093950" y="54814"/>
                </a:lnTo>
                <a:lnTo>
                  <a:pt x="1120802" y="54814"/>
                </a:lnTo>
                <a:lnTo>
                  <a:pt x="1153019" y="1015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65654" y="523207"/>
            <a:ext cx="662683" cy="57257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AG,</a:t>
            </a:r>
            <a:r>
              <a:rPr spc="10" dirty="0"/>
              <a:t> </a:t>
            </a:r>
            <a:r>
              <a:rPr spc="-10" dirty="0"/>
              <a:t>GS-</a:t>
            </a:r>
            <a:r>
              <a:rPr dirty="0"/>
              <a:t>K</a:t>
            </a:r>
            <a:r>
              <a:rPr spc="25" dirty="0"/>
              <a:t> </a:t>
            </a:r>
            <a:r>
              <a:rPr dirty="0"/>
              <a:t>Private</a:t>
            </a:r>
            <a:r>
              <a:rPr spc="10" dirty="0"/>
              <a:t> </a:t>
            </a:r>
            <a:r>
              <a:rPr spc="-10" dirty="0"/>
              <a:t>Baufinanzierung</a:t>
            </a:r>
            <a:r>
              <a:rPr spc="140" dirty="0"/>
              <a:t> </a:t>
            </a:r>
            <a:r>
              <a:rPr dirty="0"/>
              <a:t>- </a:t>
            </a:r>
            <a:r>
              <a:rPr spc="-10" dirty="0"/>
              <a:t>Partnermanagement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19.01.2023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AG,</a:t>
            </a:r>
            <a:r>
              <a:rPr spc="10" dirty="0"/>
              <a:t> </a:t>
            </a:r>
            <a:r>
              <a:rPr spc="-10" dirty="0"/>
              <a:t>GS-</a:t>
            </a:r>
            <a:r>
              <a:rPr dirty="0"/>
              <a:t>K</a:t>
            </a:r>
            <a:r>
              <a:rPr spc="25" dirty="0"/>
              <a:t> </a:t>
            </a:r>
            <a:r>
              <a:rPr dirty="0"/>
              <a:t>Private</a:t>
            </a:r>
            <a:r>
              <a:rPr spc="10" dirty="0"/>
              <a:t> </a:t>
            </a:r>
            <a:r>
              <a:rPr spc="-10" dirty="0"/>
              <a:t>Baufinanzierung</a:t>
            </a:r>
            <a:r>
              <a:rPr spc="140" dirty="0"/>
              <a:t> </a:t>
            </a:r>
            <a:r>
              <a:rPr dirty="0"/>
              <a:t>- </a:t>
            </a:r>
            <a:r>
              <a:rPr spc="-10" dirty="0"/>
              <a:t>Partnermanagement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19.01.2023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21440" y="260604"/>
            <a:ext cx="333755" cy="2880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3851" y="143864"/>
            <a:ext cx="7082155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51113" y="6594015"/>
            <a:ext cx="3284854" cy="137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AG,</a:t>
            </a:r>
            <a:r>
              <a:rPr spc="10" dirty="0"/>
              <a:t> </a:t>
            </a:r>
            <a:r>
              <a:rPr spc="-10" dirty="0"/>
              <a:t>GS-</a:t>
            </a:r>
            <a:r>
              <a:rPr dirty="0"/>
              <a:t>K</a:t>
            </a:r>
            <a:r>
              <a:rPr spc="25" dirty="0"/>
              <a:t> </a:t>
            </a:r>
            <a:r>
              <a:rPr dirty="0"/>
              <a:t>Private</a:t>
            </a:r>
            <a:r>
              <a:rPr spc="10" dirty="0"/>
              <a:t> </a:t>
            </a:r>
            <a:r>
              <a:rPr spc="-10" dirty="0"/>
              <a:t>Baufinanzierung</a:t>
            </a:r>
            <a:r>
              <a:rPr spc="140" dirty="0"/>
              <a:t> </a:t>
            </a:r>
            <a:r>
              <a:rPr dirty="0"/>
              <a:t>- </a:t>
            </a:r>
            <a:r>
              <a:rPr spc="-10" dirty="0"/>
              <a:t>Partnermanagement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23850" y="6594015"/>
            <a:ext cx="519430" cy="137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19.01.2023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63819" y="6594015"/>
            <a:ext cx="145415" cy="137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00414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‹Nr.›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dirty="0"/>
              <a:t>Anträge</a:t>
            </a:r>
            <a:r>
              <a:rPr spc="-55" dirty="0"/>
              <a:t> </a:t>
            </a:r>
            <a:r>
              <a:rPr dirty="0"/>
              <a:t>mit</a:t>
            </a:r>
            <a:r>
              <a:rPr spc="-90" dirty="0"/>
              <a:t> </a:t>
            </a:r>
            <a:r>
              <a:rPr dirty="0"/>
              <a:t>verbindlicher</a:t>
            </a:r>
            <a:r>
              <a:rPr spc="-20" dirty="0"/>
              <a:t> </a:t>
            </a:r>
            <a:r>
              <a:rPr spc="-10" dirty="0"/>
              <a:t>Kondition: Konditions-</a:t>
            </a:r>
            <a:r>
              <a:rPr dirty="0"/>
              <a:t>/und</a:t>
            </a:r>
            <a:r>
              <a:rPr spc="-10" dirty="0"/>
              <a:t> Einreichungsfristen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84606" y="2819400"/>
            <a:ext cx="3896994" cy="2529923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76200" rIns="0" bIns="0" rtlCol="0">
            <a:spAutoFit/>
          </a:bodyPr>
          <a:lstStyle/>
          <a:p>
            <a:pPr marL="70485">
              <a:lnSpc>
                <a:spcPct val="100000"/>
              </a:lnSpc>
              <a:spcBef>
                <a:spcPts val="600"/>
              </a:spcBef>
            </a:pP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Verbindliche</a:t>
            </a:r>
            <a:r>
              <a:rPr sz="1150" b="1" spc="20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00414A"/>
                </a:solidFill>
                <a:latin typeface="Arial"/>
                <a:cs typeface="Arial"/>
              </a:rPr>
              <a:t>Konditionskalkulation</a:t>
            </a:r>
            <a:endParaRPr sz="1150" dirty="0">
              <a:latin typeface="Arial"/>
              <a:cs typeface="Arial"/>
            </a:endParaRPr>
          </a:p>
          <a:p>
            <a:pPr marL="248920" marR="47625" indent="-17843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buChar char="●"/>
              <a:tabLst>
                <a:tab pos="248920" algn="l"/>
              </a:tabLst>
            </a:pP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Kunde</a:t>
            </a:r>
            <a:r>
              <a:rPr sz="1150" spc="6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erhält</a:t>
            </a:r>
            <a:r>
              <a:rPr sz="1150" spc="18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vom</a:t>
            </a:r>
            <a:r>
              <a:rPr sz="1150" spc="14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Plattformpartner</a:t>
            </a:r>
            <a:r>
              <a:rPr sz="1150" spc="22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>
                <a:solidFill>
                  <a:srgbClr val="00414A"/>
                </a:solidFill>
                <a:latin typeface="Arial"/>
                <a:cs typeface="Arial"/>
              </a:rPr>
              <a:t>verbindliches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Konditionsangebot</a:t>
            </a:r>
            <a:r>
              <a:rPr sz="1150" spc="25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(aus</a:t>
            </a:r>
            <a:r>
              <a:rPr sz="1150" spc="15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Produktsuche</a:t>
            </a:r>
            <a:r>
              <a:rPr sz="1150" spc="21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>
                <a:solidFill>
                  <a:srgbClr val="00414A"/>
                </a:solidFill>
                <a:latin typeface="Arial"/>
                <a:cs typeface="Arial"/>
              </a:rPr>
              <a:t>Plattform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oder</a:t>
            </a:r>
            <a:r>
              <a:rPr sz="1150" spc="19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aus</a:t>
            </a:r>
            <a:r>
              <a:rPr sz="1150" spc="13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>
                <a:solidFill>
                  <a:srgbClr val="00414A"/>
                </a:solidFill>
                <a:latin typeface="Arial"/>
                <a:cs typeface="Arial"/>
              </a:rPr>
              <a:t>Voranfrage-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Prozess)</a:t>
            </a:r>
            <a:r>
              <a:rPr sz="1150" spc="229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sowie</a:t>
            </a:r>
            <a:r>
              <a:rPr sz="1150" spc="14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 err="1">
                <a:solidFill>
                  <a:srgbClr val="00414A"/>
                </a:solidFill>
                <a:latin typeface="Arial"/>
                <a:cs typeface="Arial"/>
              </a:rPr>
              <a:t>dynamische</a:t>
            </a:r>
            <a:r>
              <a:rPr sz="1150" spc="-1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 err="1">
                <a:solidFill>
                  <a:srgbClr val="00414A"/>
                </a:solidFill>
                <a:latin typeface="Arial"/>
                <a:cs typeface="Arial"/>
              </a:rPr>
              <a:t>Unterlagenliste</a:t>
            </a: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  <a:p>
            <a:pPr marL="248920" marR="47625" indent="-17843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buChar char="●"/>
              <a:tabLst>
                <a:tab pos="248920" algn="l"/>
              </a:tabLst>
            </a:pP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  <a:p>
            <a:pPr marL="70485" marR="4762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tabLst>
                <a:tab pos="248920" algn="l"/>
              </a:tabLst>
            </a:pP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  <a:p>
            <a:pPr marL="70485" marR="4762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tabLst>
                <a:tab pos="248920" algn="l"/>
              </a:tabLst>
            </a:pP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  <a:p>
            <a:pPr marL="70485" marR="4762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tabLst>
                <a:tab pos="248920" algn="l"/>
              </a:tabLst>
            </a:pP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  <a:p>
            <a:pPr marL="70485" marR="4762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tabLst>
                <a:tab pos="248920" algn="l"/>
              </a:tabLst>
            </a:pP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19555" y="2250274"/>
            <a:ext cx="1735455" cy="2070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1.</a:t>
            </a:r>
            <a:r>
              <a:rPr sz="1150" b="1" spc="16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Bankarbeitstag</a:t>
            </a:r>
            <a:r>
              <a:rPr sz="1150" b="1" spc="16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00414A"/>
                </a:solidFill>
                <a:latin typeface="Arial"/>
                <a:cs typeface="Arial"/>
              </a:rPr>
              <a:t>(BAT)</a:t>
            </a:r>
            <a:endParaRPr sz="115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269431" y="1371600"/>
            <a:ext cx="4369369" cy="1147572"/>
          </a:xfrm>
          <a:custGeom>
            <a:avLst/>
            <a:gdLst/>
            <a:ahLst/>
            <a:cxnLst/>
            <a:rect l="l" t="t" r="r" b="b"/>
            <a:pathLst>
              <a:path w="3529965" h="722630">
                <a:moveTo>
                  <a:pt x="3168396" y="0"/>
                </a:moveTo>
                <a:lnTo>
                  <a:pt x="0" y="0"/>
                </a:lnTo>
                <a:lnTo>
                  <a:pt x="0" y="722376"/>
                </a:lnTo>
                <a:lnTo>
                  <a:pt x="3168396" y="722376"/>
                </a:lnTo>
                <a:lnTo>
                  <a:pt x="3529584" y="361188"/>
                </a:lnTo>
                <a:lnTo>
                  <a:pt x="3168396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918461" y="1818005"/>
            <a:ext cx="1653539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Konditionsangebot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417217" y="1489263"/>
            <a:ext cx="1392617" cy="943951"/>
            <a:chOff x="612648" y="1513332"/>
            <a:chExt cx="708660" cy="516890"/>
          </a:xfrm>
        </p:grpSpPr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648" y="1513332"/>
              <a:ext cx="708659" cy="516635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932688" y="1773936"/>
              <a:ext cx="91440" cy="86995"/>
            </a:xfrm>
            <a:custGeom>
              <a:avLst/>
              <a:gdLst/>
              <a:ahLst/>
              <a:cxnLst/>
              <a:rect l="l" t="t" r="r" b="b"/>
              <a:pathLst>
                <a:path w="91440" h="86994">
                  <a:moveTo>
                    <a:pt x="0" y="0"/>
                  </a:moveTo>
                  <a:lnTo>
                    <a:pt x="91440" y="0"/>
                  </a:lnTo>
                  <a:lnTo>
                    <a:pt x="91440" y="86867"/>
                  </a:lnTo>
                  <a:lnTo>
                    <a:pt x="0" y="86867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152006" y="2820670"/>
            <a:ext cx="3896994" cy="2502608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76200" rIns="0" bIns="0" rtlCol="0">
            <a:spAutoFit/>
          </a:bodyPr>
          <a:lstStyle/>
          <a:p>
            <a:pPr marL="73660">
              <a:lnSpc>
                <a:spcPct val="100000"/>
              </a:lnSpc>
              <a:spcBef>
                <a:spcPts val="600"/>
              </a:spcBef>
            </a:pP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Antragseinreichung</a:t>
            </a:r>
            <a:r>
              <a:rPr sz="1150" b="1" spc="40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00414A"/>
                </a:solidFill>
                <a:latin typeface="Arial"/>
                <a:cs typeface="Arial"/>
              </a:rPr>
              <a:t>Commerzbank</a:t>
            </a:r>
            <a:endParaRPr sz="1150" dirty="0">
              <a:latin typeface="Arial"/>
              <a:cs typeface="Arial"/>
            </a:endParaRPr>
          </a:p>
          <a:p>
            <a:pPr marL="252095" marR="497840" indent="-178435">
              <a:lnSpc>
                <a:spcPct val="114799"/>
              </a:lnSpc>
              <a:spcBef>
                <a:spcPts val="615"/>
              </a:spcBef>
              <a:buClr>
                <a:srgbClr val="FFE900"/>
              </a:buClr>
              <a:buSzPct val="113043"/>
              <a:buChar char="●"/>
              <a:tabLst>
                <a:tab pos="252095" algn="l"/>
              </a:tabLst>
            </a:pP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Spätester</a:t>
            </a:r>
            <a:r>
              <a:rPr sz="1150" spc="27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Einreichungstermin</a:t>
            </a:r>
            <a:r>
              <a:rPr sz="1150" spc="22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für</a:t>
            </a:r>
            <a:r>
              <a:rPr sz="1150" spc="4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25" dirty="0">
                <a:solidFill>
                  <a:srgbClr val="00414A"/>
                </a:solidFill>
                <a:latin typeface="Arial"/>
                <a:cs typeface="Arial"/>
              </a:rPr>
              <a:t>den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Finanzierungsantrag</a:t>
            </a:r>
            <a:r>
              <a:rPr sz="1150" spc="33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inkl.</a:t>
            </a:r>
            <a:r>
              <a:rPr sz="1150" b="1" spc="17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sämtlicher</a:t>
            </a:r>
            <a:r>
              <a:rPr sz="1150" b="1" spc="26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Muß-</a:t>
            </a:r>
            <a:r>
              <a:rPr sz="1150" b="1" spc="-50" dirty="0">
                <a:solidFill>
                  <a:srgbClr val="00414A"/>
                </a:solidFill>
                <a:latin typeface="Arial"/>
                <a:cs typeface="Arial"/>
              </a:rPr>
              <a:t>/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Mindestunterlagen</a:t>
            </a:r>
            <a:r>
              <a:rPr sz="1150" b="1" spc="24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bis</a:t>
            </a:r>
            <a:r>
              <a:rPr sz="1150" b="1" spc="114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23:59</a:t>
            </a:r>
            <a:r>
              <a:rPr sz="1150" b="1" spc="114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Uhr</a:t>
            </a:r>
            <a:r>
              <a:rPr sz="1150" b="1" spc="10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über</a:t>
            </a:r>
            <a:r>
              <a:rPr sz="1150" spc="17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25" dirty="0">
                <a:solidFill>
                  <a:srgbClr val="00414A"/>
                </a:solidFill>
                <a:latin typeface="Arial"/>
                <a:cs typeface="Arial"/>
              </a:rPr>
              <a:t>die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Plattform</a:t>
            </a:r>
            <a:r>
              <a:rPr sz="1150" spc="204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durch</a:t>
            </a:r>
            <a:r>
              <a:rPr sz="1150" spc="5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den</a:t>
            </a:r>
            <a:r>
              <a:rPr sz="1150" spc="13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Plattformpartner</a:t>
            </a:r>
            <a:r>
              <a:rPr sz="1150" spc="26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20" dirty="0">
                <a:solidFill>
                  <a:srgbClr val="00414A"/>
                </a:solidFill>
                <a:latin typeface="Arial"/>
                <a:cs typeface="Arial"/>
              </a:rPr>
              <a:t>beim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zuständigen</a:t>
            </a:r>
            <a:r>
              <a:rPr sz="1150" spc="22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Commerzbank</a:t>
            </a:r>
            <a:r>
              <a:rPr sz="1150" spc="26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>
                <a:solidFill>
                  <a:srgbClr val="00414A"/>
                </a:solidFill>
                <a:latin typeface="Arial"/>
                <a:cs typeface="Arial"/>
              </a:rPr>
              <a:t>Betreuungsteam</a:t>
            </a:r>
            <a:endParaRPr sz="1150" dirty="0">
              <a:latin typeface="Arial"/>
              <a:cs typeface="Arial"/>
            </a:endParaRPr>
          </a:p>
          <a:p>
            <a:pPr marL="252095" marR="287020" indent="-178435">
              <a:lnSpc>
                <a:spcPct val="114799"/>
              </a:lnSpc>
              <a:spcBef>
                <a:spcPts val="575"/>
              </a:spcBef>
              <a:buClr>
                <a:srgbClr val="FFE900"/>
              </a:buClr>
              <a:buSzPct val="113043"/>
              <a:buChar char="●"/>
              <a:tabLst>
                <a:tab pos="252095" algn="l"/>
              </a:tabLst>
            </a:pP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Sofern</a:t>
            </a:r>
            <a:r>
              <a:rPr sz="1150" spc="114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bis</a:t>
            </a:r>
            <a:r>
              <a:rPr sz="1150" spc="7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zum</a:t>
            </a:r>
            <a:r>
              <a:rPr sz="1150" spc="7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Ende</a:t>
            </a:r>
            <a:r>
              <a:rPr sz="1150" spc="8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des</a:t>
            </a:r>
            <a:r>
              <a:rPr sz="1150" spc="11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4.</a:t>
            </a:r>
            <a:r>
              <a:rPr sz="1150" spc="5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BAT</a:t>
            </a:r>
            <a:r>
              <a:rPr sz="1150" spc="1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noch</a:t>
            </a:r>
            <a:r>
              <a:rPr sz="1150" spc="114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nicht</a:t>
            </a:r>
            <a:r>
              <a:rPr sz="1150" spc="5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20" dirty="0">
                <a:solidFill>
                  <a:srgbClr val="00414A"/>
                </a:solidFill>
                <a:latin typeface="Arial"/>
                <a:cs typeface="Arial"/>
              </a:rPr>
              <a:t>alle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erforderlichen</a:t>
            </a:r>
            <a:r>
              <a:rPr sz="1150" spc="17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Unterlagen</a:t>
            </a:r>
            <a:r>
              <a:rPr sz="1150" spc="21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vorliegen,</a:t>
            </a:r>
            <a:r>
              <a:rPr sz="1150" spc="22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ist</a:t>
            </a:r>
            <a:r>
              <a:rPr sz="1150" spc="4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25" dirty="0">
                <a:solidFill>
                  <a:srgbClr val="00414A"/>
                </a:solidFill>
                <a:latin typeface="Arial"/>
                <a:cs typeface="Arial"/>
              </a:rPr>
              <a:t>vom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Plattformpartner</a:t>
            </a:r>
            <a:r>
              <a:rPr sz="1150" spc="20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ein</a:t>
            </a:r>
            <a:r>
              <a:rPr sz="1150" spc="7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>
                <a:solidFill>
                  <a:srgbClr val="00414A"/>
                </a:solidFill>
                <a:latin typeface="Arial"/>
                <a:cs typeface="Arial"/>
              </a:rPr>
              <a:t>neues</a:t>
            </a:r>
            <a:r>
              <a:rPr sz="1150" spc="18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>
                <a:solidFill>
                  <a:srgbClr val="00414A"/>
                </a:solidFill>
                <a:latin typeface="Arial"/>
                <a:cs typeface="Arial"/>
              </a:rPr>
              <a:t>(aktuelles) </a:t>
            </a:r>
            <a:r>
              <a:rPr sz="1150" dirty="0" err="1">
                <a:solidFill>
                  <a:srgbClr val="00414A"/>
                </a:solidFill>
                <a:latin typeface="Arial"/>
                <a:cs typeface="Arial"/>
              </a:rPr>
              <a:t>Konditionsangebot</a:t>
            </a:r>
            <a:r>
              <a:rPr sz="1150" spc="25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dirty="0" err="1">
                <a:solidFill>
                  <a:srgbClr val="00414A"/>
                </a:solidFill>
                <a:latin typeface="Arial"/>
                <a:cs typeface="Arial"/>
              </a:rPr>
              <a:t>zu</a:t>
            </a:r>
            <a:r>
              <a:rPr lang="de-DE" sz="1150" spc="8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spc="-10" dirty="0" err="1">
                <a:solidFill>
                  <a:srgbClr val="00414A"/>
                </a:solidFill>
                <a:latin typeface="Arial"/>
                <a:cs typeface="Arial"/>
              </a:rPr>
              <a:t>erstellen</a:t>
            </a:r>
            <a:endParaRPr lang="de-DE" sz="1150" spc="-10" dirty="0">
              <a:solidFill>
                <a:srgbClr val="00414A"/>
              </a:solidFill>
              <a:latin typeface="Arial"/>
              <a:cs typeface="Arial"/>
            </a:endParaRPr>
          </a:p>
          <a:p>
            <a:pPr marL="73660" marR="287020">
              <a:lnSpc>
                <a:spcPct val="114799"/>
              </a:lnSpc>
              <a:spcBef>
                <a:spcPts val="575"/>
              </a:spcBef>
              <a:buClr>
                <a:srgbClr val="FFE900"/>
              </a:buClr>
              <a:buSzPct val="113043"/>
              <a:tabLst>
                <a:tab pos="252095" algn="l"/>
              </a:tabLst>
            </a:pPr>
            <a:endParaRPr sz="115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08989" y="2250274"/>
            <a:ext cx="1708785" cy="2070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Ende</a:t>
            </a:r>
            <a:r>
              <a:rPr sz="1150" b="1" spc="80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dirty="0">
                <a:solidFill>
                  <a:srgbClr val="00414A"/>
                </a:solidFill>
                <a:latin typeface="Arial"/>
                <a:cs typeface="Arial"/>
              </a:rPr>
              <a:t>4.</a:t>
            </a:r>
            <a:r>
              <a:rPr sz="1150" b="1" spc="85" dirty="0">
                <a:solidFill>
                  <a:srgbClr val="00414A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00414A"/>
                </a:solidFill>
                <a:latin typeface="Arial"/>
                <a:cs typeface="Arial"/>
              </a:rPr>
              <a:t>Bankarbeitstag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116952" y="1417318"/>
            <a:ext cx="4369369" cy="1101853"/>
          </a:xfrm>
          <a:custGeom>
            <a:avLst/>
            <a:gdLst/>
            <a:ahLst/>
            <a:cxnLst/>
            <a:rect l="l" t="t" r="r" b="b"/>
            <a:pathLst>
              <a:path w="3671570" h="722630">
                <a:moveTo>
                  <a:pt x="3310128" y="0"/>
                </a:moveTo>
                <a:lnTo>
                  <a:pt x="0" y="0"/>
                </a:lnTo>
                <a:lnTo>
                  <a:pt x="361188" y="361188"/>
                </a:lnTo>
                <a:lnTo>
                  <a:pt x="0" y="722376"/>
                </a:lnTo>
                <a:lnTo>
                  <a:pt x="3310128" y="722376"/>
                </a:lnTo>
                <a:lnTo>
                  <a:pt x="3671316" y="361188"/>
                </a:lnTo>
                <a:lnTo>
                  <a:pt x="3310128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861425" y="1814809"/>
            <a:ext cx="1958975" cy="229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4629">
              <a:lnSpc>
                <a:spcPct val="109300"/>
              </a:lnSpc>
              <a:spcBef>
                <a:spcPts val="100"/>
              </a:spcBef>
            </a:pPr>
            <a:r>
              <a:rPr sz="1400" b="1" spc="-10" dirty="0" err="1">
                <a:solidFill>
                  <a:srgbClr val="FFFFFF"/>
                </a:solidFill>
                <a:latin typeface="Arial"/>
                <a:cs typeface="Arial"/>
              </a:rPr>
              <a:t>Antragseinreichung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7572626" y="1489262"/>
            <a:ext cx="1392615" cy="943485"/>
            <a:chOff x="4782312" y="1513332"/>
            <a:chExt cx="695325" cy="502920"/>
          </a:xfrm>
        </p:grpSpPr>
        <p:pic>
          <p:nvPicPr>
            <p:cNvPr id="33" name="object 3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82312" y="1513332"/>
              <a:ext cx="694943" cy="50291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4896612" y="1851659"/>
              <a:ext cx="91440" cy="86995"/>
            </a:xfrm>
            <a:custGeom>
              <a:avLst/>
              <a:gdLst/>
              <a:ahLst/>
              <a:cxnLst/>
              <a:rect l="l" t="t" r="r" b="b"/>
              <a:pathLst>
                <a:path w="91439" h="86994">
                  <a:moveTo>
                    <a:pt x="0" y="0"/>
                  </a:moveTo>
                  <a:lnTo>
                    <a:pt x="91439" y="0"/>
                  </a:lnTo>
                  <a:lnTo>
                    <a:pt x="91439" y="86867"/>
                  </a:lnTo>
                  <a:lnTo>
                    <a:pt x="0" y="86867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>
            <a:spLocks noGrp="1"/>
          </p:cNvSpPr>
          <p:nvPr>
            <p:ph type="dt" sz="half" idx="6"/>
          </p:nvPr>
        </p:nvSpPr>
        <p:spPr>
          <a:xfrm>
            <a:off x="323850" y="6594015"/>
            <a:ext cx="2190750" cy="125034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de-DE" spc="-10" dirty="0"/>
              <a:t>Stand Januar 2024 – Änderungen freibleibend</a:t>
            </a:r>
            <a:endParaRPr spc="-10" dirty="0"/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xfrm>
            <a:off x="5782946" y="6594015"/>
            <a:ext cx="3284854" cy="125034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0" dirty="0"/>
              <a:t>Commerzbank</a:t>
            </a:r>
            <a:r>
              <a:rPr spc="114" dirty="0"/>
              <a:t> </a:t>
            </a:r>
            <a:r>
              <a:rPr dirty="0"/>
              <a:t>AG</a:t>
            </a:r>
            <a:endParaRPr spc="-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e4bc684-102f-461d-a6dc-b1e58752f380}" enabled="1" method="Standard" siteId="{2d75a51b-29e5-45d5-a5c5-5aa979cb6a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Anträge mit verbindlicher Kondition: Konditions-/und Einreichungsfristen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Arbeitshinweise zu diesem Template  finden Sie in der Folienbibliothek</dc:title>
  <dc:creator>Schlunk, Claudia</dc:creator>
  <cp:lastModifiedBy>Stauer, Jessica</cp:lastModifiedBy>
  <cp:revision>4</cp:revision>
  <dcterms:created xsi:type="dcterms:W3CDTF">2024-01-08T08:20:13Z</dcterms:created>
  <dcterms:modified xsi:type="dcterms:W3CDTF">2024-01-08T12:27:22Z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0x01010092E5FD0FACC1A441A3B98524628D82BB</vt:lpwstr>
  </property>
  <property fmtid="{D5CDD505-2E9C-101B-9397-08002B2CF9AE}" pid="3" name="Created">
    <vt:filetime>2023-01-25T00:00:00Z</vt:filetime>
  </property>
  <property fmtid="{D5CDD505-2E9C-101B-9397-08002B2CF9AE}" pid="4" name="Creator">
    <vt:lpwstr>Acrobat PDFMaker 22 für PowerPoint</vt:lpwstr>
  </property>
  <property fmtid="{D5CDD505-2E9C-101B-9397-08002B2CF9AE}" pid="5" name="LastSaved">
    <vt:filetime>2024-01-08T00:00:00Z</vt:filetime>
  </property>
  <property fmtid="{D5CDD505-2E9C-101B-9397-08002B2CF9AE}" pid="6" name="MSIP_Label_fe4bc684-102f-461d-a6dc-b1e58752f380_ActionId">
    <vt:lpwstr>2a484f4a-b198-4ddd-83c0-3120fd243d91</vt:lpwstr>
  </property>
  <property fmtid="{D5CDD505-2E9C-101B-9397-08002B2CF9AE}" pid="7" name="MSIP_Label_fe4bc684-102f-461d-a6dc-b1e58752f380_ContentBits">
    <vt:lpwstr>0</vt:lpwstr>
  </property>
  <property fmtid="{D5CDD505-2E9C-101B-9397-08002B2CF9AE}" pid="8" name="MSIP_Label_fe4bc684-102f-461d-a6dc-b1e58752f380_Enabled">
    <vt:lpwstr>true</vt:lpwstr>
  </property>
  <property fmtid="{D5CDD505-2E9C-101B-9397-08002B2CF9AE}" pid="9" name="MSIP_Label_fe4bc684-102f-461d-a6dc-b1e58752f380_Method">
    <vt:lpwstr>Standard</vt:lpwstr>
  </property>
  <property fmtid="{D5CDD505-2E9C-101B-9397-08002B2CF9AE}" pid="10" name="MSIP_Label_fe4bc684-102f-461d-a6dc-b1e58752f380_Name">
    <vt:lpwstr>For internal use only</vt:lpwstr>
  </property>
  <property fmtid="{D5CDD505-2E9C-101B-9397-08002B2CF9AE}" pid="11" name="MSIP_Label_fe4bc684-102f-461d-a6dc-b1e58752f380_SetDate">
    <vt:lpwstr>2022-11-02T08:38:52Z</vt:lpwstr>
  </property>
  <property fmtid="{D5CDD505-2E9C-101B-9397-08002B2CF9AE}" pid="12" name="MSIP_Label_fe4bc684-102f-461d-a6dc-b1e58752f380_SiteId">
    <vt:lpwstr>2d75a51b-29e5-45d5-a5c5-5aa979cb6a28</vt:lpwstr>
  </property>
  <property fmtid="{D5CDD505-2E9C-101B-9397-08002B2CF9AE}" pid="13" name="Producer">
    <vt:lpwstr>Adobe PDF Library 22.3.34</vt:lpwstr>
  </property>
</Properties>
</file>